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63" r:id="rId3"/>
    <p:sldId id="257" r:id="rId4"/>
    <p:sldId id="259" r:id="rId5"/>
    <p:sldId id="260" r:id="rId6"/>
    <p:sldId id="261" r:id="rId7"/>
    <p:sldId id="264" r:id="rId8"/>
    <p:sldId id="265" r:id="rId9"/>
    <p:sldId id="266" r:id="rId10"/>
    <p:sldId id="262" r:id="rId1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3867AB-8F03-477C-9F95-AF8563EA8C48}" type="datetimeFigureOut">
              <a:rPr lang="pl-PL" smtClean="0"/>
              <a:t>27.06.2021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FC59B5-EB2F-435C-B500-415FA466A3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5322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B6B77-132A-4C88-BA93-9905E1FE41CB}" type="datetime1">
              <a:rPr lang="pl-PL" smtClean="0"/>
              <a:t>27.06.2021</a:t>
            </a:fld>
            <a:endParaRPr lang="pl-P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B23F8B-6701-403E-93B1-F2D36ADEA995}" type="slidenum">
              <a:rPr lang="pl-PL" smtClean="0"/>
              <a:t>‹#›</a:t>
            </a:fld>
            <a:endParaRPr lang="pl-P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l-PL" smtClean="0"/>
              <a:t>NIEZBĘDNIK LOKALNEGO ANIMATORA BEZPIECZEŃSTWA SENIORÓW</a:t>
            </a:r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F35B6-D3CD-4FCC-BA59-99366701C206}" type="datetime1">
              <a:rPr lang="pl-PL" smtClean="0"/>
              <a:t>27.06.2021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NIEZBĘDNIK LOKALNEGO ANIMATORA BEZPIECZEŃSTWA SENIORÓW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23F8B-6701-403E-93B1-F2D36ADEA99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6472B-10FF-4B44-AA3B-4110331F1209}" type="datetime1">
              <a:rPr lang="pl-PL" smtClean="0"/>
              <a:t>27.06.2021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NIEZBĘDNIK LOKALNEGO ANIMATORA BEZPIECZEŃSTWA SENIORÓW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23F8B-6701-403E-93B1-F2D36ADEA99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7C78A-306D-4354-BC61-ECEFDEF8D3C0}" type="datetime1">
              <a:rPr lang="pl-PL" smtClean="0"/>
              <a:t>27.06.2021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NIEZBĘDNIK LOKALNEGO ANIMATORA BEZPIECZEŃSTWA SENIORÓW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23F8B-6701-403E-93B1-F2D36ADEA99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9E284-8F8D-4EA6-B0CF-AB0D9F696069}" type="datetime1">
              <a:rPr lang="pl-PL" smtClean="0"/>
              <a:t>27.06.2021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NIEZBĘDNIK LOKALNEGO ANIMATORA BEZPIECZEŃSTWA SENIORÓW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23F8B-6701-403E-93B1-F2D36ADEA995}" type="slidenum">
              <a:rPr lang="pl-PL" smtClean="0"/>
              <a:t>‹#›</a:t>
            </a:fld>
            <a:endParaRPr lang="pl-PL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0E3FA-172F-47A4-B99E-4795D00AB2BF}" type="datetime1">
              <a:rPr lang="pl-PL" smtClean="0"/>
              <a:t>27.06.2021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NIEZBĘDNIK LOKALNEGO ANIMATORA BEZPIECZEŃSTWA SENIORÓW</a:t>
            </a: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23F8B-6701-403E-93B1-F2D36ADEA995}" type="slidenum">
              <a:rPr lang="pl-PL" smtClean="0"/>
              <a:t>‹#›</a:t>
            </a:fld>
            <a:endParaRPr lang="pl-P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2C608-EBF3-49A8-9FE9-B7DA62A267CE}" type="datetime1">
              <a:rPr lang="pl-PL" smtClean="0"/>
              <a:t>27.06.2021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NIEZBĘDNIK LOKALNEGO ANIMATORA BEZPIECZEŃSTWA SENIORÓW</a:t>
            </a:r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23F8B-6701-403E-93B1-F2D36ADEA995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1D7C9-5D6B-49E8-91D1-26E5D2163507}" type="datetime1">
              <a:rPr lang="pl-PL" smtClean="0"/>
              <a:t>27.06.2021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NIEZBĘDNIK LOKALNEGO ANIMATORA BEZPIECZEŃSTWA SENIORÓW</a:t>
            </a:r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23F8B-6701-403E-93B1-F2D36ADEA99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27AFD-A461-4560-9F9A-F68BA0B23FB4}" type="datetime1">
              <a:rPr lang="pl-PL" smtClean="0"/>
              <a:t>27.06.2021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NIEZBĘDNIK LOKALNEGO ANIMATORA BEZPIECZEŃSTWA SENIORÓW</a:t>
            </a:r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23F8B-6701-403E-93B1-F2D36ADEA99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3115A-AC5B-409E-8496-CA9F9DB3AA52}" type="datetime1">
              <a:rPr lang="pl-PL" smtClean="0"/>
              <a:t>27.06.2021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NIEZBĘDNIK LOKALNEGO ANIMATORA BEZPIECZEŃSTWA SENIORÓW</a:t>
            </a: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23F8B-6701-403E-93B1-F2D36ADEA99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EA1B8-A69F-467E-B6CA-B6A4494018BE}" type="datetime1">
              <a:rPr lang="pl-PL" smtClean="0"/>
              <a:t>27.06.2021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NIEZBĘDNIK LOKALNEGO ANIMATORA BEZPIECZEŃSTWA SENIORÓW</a:t>
            </a: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23F8B-6701-403E-93B1-F2D36ADEA99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2F5FF681-3271-4F50-8B52-431D1FB9E6BA}" type="datetime1">
              <a:rPr lang="pl-PL" smtClean="0"/>
              <a:t>27.06.2021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pl-PL" smtClean="0"/>
              <a:t>NIEZBĘDNIK LOKALNEGO ANIMATORA BEZPIECZEŃSTWA SENIORÓW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7FB23F8B-6701-403E-93B1-F2D36ADEA995}" type="slidenum">
              <a:rPr lang="pl-PL" smtClean="0"/>
              <a:t>‹#›</a:t>
            </a:fld>
            <a:endParaRPr lang="pl-PL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tomalek.pl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764846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27584" y="1628800"/>
            <a:ext cx="7406640" cy="3019096"/>
          </a:xfrm>
        </p:spPr>
        <p:txBody>
          <a:bodyPr>
            <a:normAutofit/>
          </a:bodyPr>
          <a:lstStyle/>
          <a:p>
            <a:pPr marL="0" lvl="0" algn="ctr" fontAlgn="base">
              <a:spcBef>
                <a:spcPct val="20000"/>
              </a:spcBef>
              <a:spcAft>
                <a:spcPct val="0"/>
              </a:spcAft>
              <a:buClrTx/>
              <a:buSzTx/>
            </a:pPr>
            <a:r>
              <a:rPr lang="pl-PL" altLang="pl-PL" sz="5600" b="1" dirty="0" smtClean="0">
                <a:solidFill>
                  <a:srgbClr val="1F497D"/>
                </a:solidFill>
                <a:latin typeface="Calibri" panose="020F0502020204030204" pitchFamily="34" charset="0"/>
                <a:cs typeface="Calibri" pitchFamily="34" charset="0"/>
              </a:rPr>
              <a:t>ABC BEZPIECZEŃSTWA FARMAKOLOGICZNEGO SENIORÓW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23708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971600" y="2348880"/>
            <a:ext cx="7406640" cy="2232248"/>
          </a:xfrm>
        </p:spPr>
        <p:txBody>
          <a:bodyPr>
            <a:normAutofit/>
          </a:bodyPr>
          <a:lstStyle/>
          <a:p>
            <a:pPr marL="0" lvl="0" algn="ctr" fontAlgn="base">
              <a:spcBef>
                <a:spcPct val="20000"/>
              </a:spcBef>
              <a:spcAft>
                <a:spcPct val="0"/>
              </a:spcAft>
              <a:buClrTx/>
              <a:buSzTx/>
            </a:pPr>
            <a:r>
              <a:rPr lang="pl-PL" altLang="pl-PL" sz="6000" b="1" i="1" dirty="0">
                <a:solidFill>
                  <a:srgbClr val="000000"/>
                </a:solidFill>
                <a:latin typeface="Calibri" pitchFamily="34" charset="0"/>
              </a:rPr>
              <a:t>Dziękuję za uwagę!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17474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/>
          <p:cNvSpPr>
            <a:spLocks noGrp="1"/>
          </p:cNvSpPr>
          <p:nvPr>
            <p:ph type="ctrTitle"/>
          </p:nvPr>
        </p:nvSpPr>
        <p:spPr>
          <a:xfrm>
            <a:off x="1043608" y="260648"/>
            <a:ext cx="7406640" cy="548822"/>
          </a:xfrm>
        </p:spPr>
        <p:txBody>
          <a:bodyPr>
            <a:noAutofit/>
          </a:bodyPr>
          <a:lstStyle/>
          <a:p>
            <a:pPr algn="ctr"/>
            <a:r>
              <a:rPr lang="pl-PL" sz="2800" b="1" dirty="0" smtClean="0">
                <a:solidFill>
                  <a:srgbClr val="1F497D"/>
                </a:solidFill>
                <a:effectLst/>
                <a:latin typeface="Calibri" pitchFamily="34" charset="0"/>
              </a:rPr>
              <a:t>NAJCZĘŚCIEJ POPEŁNIANE BŁĘDY</a:t>
            </a:r>
            <a:endParaRPr lang="pl-PL" sz="32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11560" y="980728"/>
            <a:ext cx="7992888" cy="5328592"/>
          </a:xfrm>
        </p:spPr>
        <p:txBody>
          <a:bodyPr>
            <a:normAutofit/>
          </a:bodyPr>
          <a:lstStyle/>
          <a:p>
            <a:pPr marL="484632" indent="-457200" algn="just">
              <a:buFont typeface="Arial" panose="020B0604020202020204" pitchFamily="34" charset="0"/>
              <a:buChar char="•"/>
            </a:pPr>
            <a:r>
              <a:rPr lang="pl-PL" sz="3200" dirty="0">
                <a:solidFill>
                  <a:schemeClr val="tx1"/>
                </a:solidFill>
                <a:latin typeface="Calibri"/>
              </a:rPr>
              <a:t>n</a:t>
            </a:r>
            <a:r>
              <a:rPr lang="pl-PL" sz="3200" dirty="0" smtClean="0">
                <a:solidFill>
                  <a:schemeClr val="tx1"/>
                </a:solidFill>
                <a:latin typeface="Calibri"/>
              </a:rPr>
              <a:t>ieprawidłowe warunki </a:t>
            </a:r>
            <a:r>
              <a:rPr lang="pl-PL" sz="3200" dirty="0">
                <a:solidFill>
                  <a:schemeClr val="tx1"/>
                </a:solidFill>
                <a:latin typeface="Calibri"/>
              </a:rPr>
              <a:t>przechowywania </a:t>
            </a:r>
            <a:r>
              <a:rPr lang="pl-PL" sz="3200" dirty="0" smtClean="0">
                <a:solidFill>
                  <a:schemeClr val="tx1"/>
                </a:solidFill>
                <a:latin typeface="Calibri"/>
              </a:rPr>
              <a:t>leków </a:t>
            </a:r>
            <a:r>
              <a:rPr lang="pl-PL" sz="3200" dirty="0">
                <a:solidFill>
                  <a:schemeClr val="tx1"/>
                </a:solidFill>
                <a:latin typeface="Calibri"/>
              </a:rPr>
              <a:t>w domu </a:t>
            </a:r>
            <a:r>
              <a:rPr lang="pl-PL" sz="3200" dirty="0" smtClean="0">
                <a:solidFill>
                  <a:schemeClr val="tx1"/>
                </a:solidFill>
                <a:latin typeface="Calibri"/>
              </a:rPr>
              <a:t>oraz </a:t>
            </a:r>
            <a:r>
              <a:rPr lang="pl-PL" sz="3200" dirty="0">
                <a:solidFill>
                  <a:schemeClr val="tx1"/>
                </a:solidFill>
                <a:latin typeface="Calibri"/>
              </a:rPr>
              <a:t>w </a:t>
            </a:r>
            <a:r>
              <a:rPr lang="pl-PL" sz="3200" dirty="0" smtClean="0">
                <a:solidFill>
                  <a:schemeClr val="tx1"/>
                </a:solidFill>
                <a:latin typeface="Calibri"/>
              </a:rPr>
              <a:t>czasie podróży,</a:t>
            </a:r>
          </a:p>
          <a:p>
            <a:pPr marL="484632" indent="-457200" algn="just">
              <a:buFont typeface="Arial" panose="020B0604020202020204" pitchFamily="34" charset="0"/>
              <a:buChar char="•"/>
            </a:pPr>
            <a:r>
              <a:rPr lang="pl-PL" sz="3200" dirty="0">
                <a:solidFill>
                  <a:schemeClr val="tx1"/>
                </a:solidFill>
                <a:latin typeface="Calibri" panose="020F0502020204030204" pitchFamily="34" charset="0"/>
              </a:rPr>
              <a:t>nieprawidłowy </a:t>
            </a:r>
            <a:r>
              <a:rPr lang="pl-PL" sz="3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sposób stosowania </a:t>
            </a:r>
            <a:r>
              <a:rPr lang="pl-PL" sz="3200" dirty="0">
                <a:solidFill>
                  <a:schemeClr val="tx1"/>
                </a:solidFill>
                <a:latin typeface="Calibri" panose="020F0502020204030204" pitchFamily="34" charset="0"/>
              </a:rPr>
              <a:t>leków </a:t>
            </a:r>
            <a:r>
              <a:rPr lang="pl-PL" sz="3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lub </a:t>
            </a:r>
            <a:r>
              <a:rPr lang="pl-PL" sz="3200" dirty="0">
                <a:solidFill>
                  <a:schemeClr val="tx1"/>
                </a:solidFill>
                <a:latin typeface="Calibri" panose="020F0502020204030204" pitchFamily="34" charset="0"/>
              </a:rPr>
              <a:t>niekorzystne łączenie </a:t>
            </a:r>
            <a:r>
              <a:rPr lang="pl-PL" sz="3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leków z </a:t>
            </a:r>
            <a:r>
              <a:rPr lang="pl-PL" sz="3200" dirty="0">
                <a:solidFill>
                  <a:schemeClr val="tx1"/>
                </a:solidFill>
                <a:latin typeface="Calibri" panose="020F0502020204030204" pitchFamily="34" charset="0"/>
              </a:rPr>
              <a:t>produktami </a:t>
            </a:r>
            <a:r>
              <a:rPr lang="pl-PL" sz="3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spożywczymi</a:t>
            </a:r>
            <a:r>
              <a:rPr lang="pl-PL" sz="3200" dirty="0">
                <a:solidFill>
                  <a:schemeClr val="tx1"/>
                </a:solidFill>
                <a:latin typeface="Calibri" panose="020F0502020204030204" pitchFamily="34" charset="0"/>
              </a:rPr>
              <a:t>,</a:t>
            </a:r>
            <a:endParaRPr lang="pl-PL" sz="32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484632" indent="-457200" algn="just">
              <a:buFont typeface="Arial" panose="020B0604020202020204" pitchFamily="34" charset="0"/>
              <a:buChar char="•"/>
            </a:pPr>
            <a:r>
              <a:rPr lang="pl-PL" sz="3200" dirty="0">
                <a:solidFill>
                  <a:schemeClr val="tx1"/>
                </a:solidFill>
                <a:latin typeface="Calibri" panose="020F0502020204030204" pitchFamily="34" charset="0"/>
              </a:rPr>
              <a:t>n</a:t>
            </a:r>
            <a:r>
              <a:rPr lang="pl-PL" sz="3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adużywanie leków </a:t>
            </a:r>
            <a:r>
              <a:rPr lang="pl-PL" sz="3200" dirty="0">
                <a:solidFill>
                  <a:schemeClr val="tx1"/>
                </a:solidFill>
                <a:latin typeface="Calibri" panose="020F0502020204030204" pitchFamily="34" charset="0"/>
              </a:rPr>
              <a:t>w związku z </a:t>
            </a:r>
            <a:r>
              <a:rPr lang="pl-PL" sz="3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korzystaniem z </a:t>
            </a:r>
            <a:r>
              <a:rPr lang="pl-PL" sz="3200" dirty="0">
                <a:solidFill>
                  <a:schemeClr val="tx1"/>
                </a:solidFill>
                <a:latin typeface="Calibri" panose="020F0502020204030204" pitchFamily="34" charset="0"/>
              </a:rPr>
              <a:t>porad lekarskich u kilku </a:t>
            </a:r>
            <a:r>
              <a:rPr lang="pl-PL" sz="3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specjalistów,</a:t>
            </a:r>
          </a:p>
          <a:p>
            <a:pPr marL="484632" indent="-457200" algn="just">
              <a:buFont typeface="Arial" panose="020B0604020202020204" pitchFamily="34" charset="0"/>
              <a:buChar char="•"/>
            </a:pPr>
            <a:r>
              <a:rPr lang="pl-PL" sz="3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samoleczenie</a:t>
            </a:r>
            <a:r>
              <a:rPr lang="pl-PL" sz="3200" dirty="0">
                <a:solidFill>
                  <a:schemeClr val="tx1"/>
                </a:solidFill>
                <a:latin typeface="Calibri" panose="020F0502020204030204" pitchFamily="34" charset="0"/>
              </a:rPr>
              <a:t>.</a:t>
            </a:r>
            <a:endParaRPr lang="pl-PL" sz="32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58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/>
          <p:cNvSpPr>
            <a:spLocks noGrp="1"/>
          </p:cNvSpPr>
          <p:nvPr>
            <p:ph type="ctrTitle"/>
          </p:nvPr>
        </p:nvSpPr>
        <p:spPr>
          <a:xfrm>
            <a:off x="1043608" y="332656"/>
            <a:ext cx="7507560" cy="476814"/>
          </a:xfrm>
        </p:spPr>
        <p:txBody>
          <a:bodyPr>
            <a:noAutofit/>
          </a:bodyPr>
          <a:lstStyle/>
          <a:p>
            <a:pPr algn="ctr"/>
            <a:r>
              <a:rPr lang="pl-PL" sz="2800" b="1" dirty="0" smtClean="0">
                <a:solidFill>
                  <a:srgbClr val="1F497D"/>
                </a:solidFill>
                <a:effectLst/>
                <a:latin typeface="Calibri" pitchFamily="34" charset="0"/>
              </a:rPr>
              <a:t>PRZECHOWYWANIE LEKÓW</a:t>
            </a:r>
            <a:endParaRPr lang="pl-PL" sz="32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755576" y="980728"/>
            <a:ext cx="7776864" cy="5328592"/>
          </a:xfrm>
        </p:spPr>
        <p:txBody>
          <a:bodyPr>
            <a:noAutofit/>
          </a:bodyPr>
          <a:lstStyle/>
          <a:p>
            <a:r>
              <a:rPr lang="pl-PL" sz="26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Leków nie należy przechowywać:</a:t>
            </a:r>
            <a:endParaRPr lang="pl-PL" sz="2600" b="1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370332" indent="-342900" algn="just">
              <a:buFont typeface="Arial" panose="020B0604020202020204" pitchFamily="34" charset="0"/>
              <a:buChar char="•"/>
            </a:pPr>
            <a:r>
              <a:rPr lang="pl-PL" sz="2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na </a:t>
            </a:r>
            <a:r>
              <a:rPr lang="pl-PL" sz="2600" dirty="0">
                <a:solidFill>
                  <a:schemeClr val="tx1"/>
                </a:solidFill>
                <a:latin typeface="Calibri" panose="020F0502020204030204" pitchFamily="34" charset="0"/>
              </a:rPr>
              <a:t>parapetach okiennych, gdzie narażone są na działanie promieni </a:t>
            </a:r>
            <a:r>
              <a:rPr lang="pl-PL" sz="2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słonecznych, które </a:t>
            </a:r>
            <a:r>
              <a:rPr lang="pl-PL" sz="2600" dirty="0">
                <a:solidFill>
                  <a:schemeClr val="tx1"/>
                </a:solidFill>
                <a:latin typeface="Calibri" panose="020F0502020204030204" pitchFamily="34" charset="0"/>
              </a:rPr>
              <a:t>mogą powodować </a:t>
            </a:r>
            <a:r>
              <a:rPr lang="pl-PL" sz="2600" b="1" dirty="0">
                <a:solidFill>
                  <a:schemeClr val="tx1"/>
                </a:solidFill>
                <a:latin typeface="Calibri" panose="020F0502020204030204" pitchFamily="34" charset="0"/>
              </a:rPr>
              <a:t>zmiany w </a:t>
            </a:r>
            <a:r>
              <a:rPr lang="pl-PL" sz="26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ich składzie chemicznym</a:t>
            </a:r>
            <a:r>
              <a:rPr lang="pl-PL" sz="2600" dirty="0">
                <a:solidFill>
                  <a:schemeClr val="tx1"/>
                </a:solidFill>
                <a:latin typeface="Calibri" panose="020F0502020204030204" pitchFamily="34" charset="0"/>
              </a:rPr>
              <a:t>,</a:t>
            </a:r>
          </a:p>
          <a:p>
            <a:pPr marL="370332" indent="-342900" algn="just">
              <a:buFont typeface="Arial" panose="020B0604020202020204" pitchFamily="34" charset="0"/>
              <a:buChar char="•"/>
            </a:pPr>
            <a:r>
              <a:rPr lang="pl-PL" sz="2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na </a:t>
            </a:r>
            <a:r>
              <a:rPr lang="pl-PL" sz="2600" dirty="0">
                <a:solidFill>
                  <a:schemeClr val="tx1"/>
                </a:solidFill>
                <a:latin typeface="Calibri" panose="020F0502020204030204" pitchFamily="34" charset="0"/>
              </a:rPr>
              <a:t>stolikach lub półkach usytuowanych nad lub przy źródłach ciepła </a:t>
            </a:r>
            <a:r>
              <a:rPr lang="pl-PL" sz="2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(np. grzejniki CO</a:t>
            </a:r>
            <a:r>
              <a:rPr lang="pl-PL" sz="2600" dirty="0">
                <a:solidFill>
                  <a:schemeClr val="tx1"/>
                </a:solidFill>
                <a:latin typeface="Calibri" panose="020F0502020204030204" pitchFamily="34" charset="0"/>
              </a:rPr>
              <a:t>, piece grzewcze</a:t>
            </a:r>
            <a:r>
              <a:rPr lang="pl-PL" sz="2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).</a:t>
            </a:r>
          </a:p>
          <a:p>
            <a:pPr algn="just"/>
            <a:r>
              <a:rPr lang="pl-PL" sz="2600" b="1" dirty="0">
                <a:solidFill>
                  <a:srgbClr val="FF0000"/>
                </a:solidFill>
                <a:latin typeface="Calibri" panose="020F0502020204030204" pitchFamily="34" charset="0"/>
              </a:rPr>
              <a:t>Leki wrażliwe na wysoką temperaturę </a:t>
            </a:r>
            <a:r>
              <a:rPr lang="pl-PL" sz="2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muszą </a:t>
            </a:r>
            <a:r>
              <a:rPr lang="pl-PL" sz="2600" dirty="0">
                <a:solidFill>
                  <a:schemeClr val="tx1"/>
                </a:solidFill>
                <a:latin typeface="Calibri" panose="020F0502020204030204" pitchFamily="34" charset="0"/>
              </a:rPr>
              <a:t>być </a:t>
            </a:r>
            <a:r>
              <a:rPr lang="pl-PL" sz="2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przechowywane w </a:t>
            </a:r>
            <a:r>
              <a:rPr lang="pl-PL" sz="2600" dirty="0">
                <a:solidFill>
                  <a:schemeClr val="tx1"/>
                </a:solidFill>
                <a:latin typeface="Calibri" panose="020F0502020204030204" pitchFamily="34" charset="0"/>
              </a:rPr>
              <a:t>temperaturze pomiędzy +4°C a +8°C (lodówka</a:t>
            </a:r>
            <a:r>
              <a:rPr lang="pl-PL" sz="2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).  W </a:t>
            </a:r>
            <a:r>
              <a:rPr lang="pl-PL" sz="2600" dirty="0">
                <a:solidFill>
                  <a:schemeClr val="tx1"/>
                </a:solidFill>
                <a:latin typeface="Calibri" panose="020F0502020204030204" pitchFamily="34" charset="0"/>
              </a:rPr>
              <a:t>czasie </a:t>
            </a:r>
            <a:r>
              <a:rPr lang="pl-PL" sz="2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transportu np</a:t>
            </a:r>
            <a:r>
              <a:rPr lang="pl-PL" sz="2600" dirty="0">
                <a:solidFill>
                  <a:schemeClr val="tx1"/>
                </a:solidFill>
                <a:latin typeface="Calibri" panose="020F0502020204030204" pitchFamily="34" charset="0"/>
              </a:rPr>
              <a:t>. w podróży </a:t>
            </a:r>
            <a:r>
              <a:rPr lang="pl-PL" sz="2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leki tego typu powinny </a:t>
            </a:r>
            <a:r>
              <a:rPr lang="pl-PL" sz="2600" dirty="0">
                <a:solidFill>
                  <a:schemeClr val="tx1"/>
                </a:solidFill>
                <a:latin typeface="Calibri" panose="020F0502020204030204" pitchFamily="34" charset="0"/>
              </a:rPr>
              <a:t>być zabezpieczone przed nagrzaniem przy </a:t>
            </a:r>
            <a:r>
              <a:rPr lang="pl-PL" sz="2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zastosowaniu np. opakowania termoizolacyjnego czy termosu.</a:t>
            </a:r>
            <a:endParaRPr lang="pl-PL" sz="26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0392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971600" y="188640"/>
            <a:ext cx="7406640" cy="692838"/>
          </a:xfrm>
        </p:spPr>
        <p:txBody>
          <a:bodyPr>
            <a:normAutofit fontScale="90000"/>
          </a:bodyPr>
          <a:lstStyle/>
          <a:p>
            <a:pPr algn="ctr"/>
            <a:r>
              <a:rPr lang="pl-PL" sz="4000" b="1" dirty="0" smtClean="0">
                <a:solidFill>
                  <a:srgbClr val="1F497D"/>
                </a:solidFill>
                <a:effectLst/>
                <a:latin typeface="Calibri" pitchFamily="34" charset="0"/>
              </a:rPr>
              <a:t>ZAŻYWANIE LEKÓW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83568" y="1268760"/>
            <a:ext cx="7939608" cy="4896544"/>
          </a:xfrm>
        </p:spPr>
        <p:txBody>
          <a:bodyPr>
            <a:normAutofit fontScale="92500" lnSpcReduction="10000"/>
          </a:bodyPr>
          <a:lstStyle/>
          <a:p>
            <a:pPr marL="484632" indent="-457200" algn="just">
              <a:buFont typeface="Arial" panose="020B0604020202020204" pitchFamily="34" charset="0"/>
              <a:buChar char="•"/>
            </a:pPr>
            <a:r>
              <a:rPr lang="pl-PL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należy</a:t>
            </a:r>
            <a:r>
              <a:rPr lang="pl-PL" sz="2800" dirty="0" smtClean="0">
                <a:latin typeface="Calibri" panose="020F0502020204030204" pitchFamily="34" charset="0"/>
              </a:rPr>
              <a:t> </a:t>
            </a:r>
            <a:r>
              <a:rPr lang="pl-PL" sz="28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zwrócić uwagę na porę </a:t>
            </a:r>
            <a:r>
              <a:rPr lang="pl-PL" sz="2800" b="1" dirty="0">
                <a:solidFill>
                  <a:srgbClr val="FF0000"/>
                </a:solidFill>
                <a:latin typeface="Calibri" panose="020F0502020204030204" pitchFamily="34" charset="0"/>
              </a:rPr>
              <a:t>dnia, w której </a:t>
            </a:r>
            <a:r>
              <a:rPr lang="pl-PL" sz="28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lek jest przyjmowany</a:t>
            </a:r>
            <a:r>
              <a:rPr lang="pl-PL" sz="2800" dirty="0" smtClean="0">
                <a:latin typeface="Calibri" panose="020F0502020204030204" pitchFamily="34" charset="0"/>
              </a:rPr>
              <a:t> </a:t>
            </a:r>
            <a:r>
              <a:rPr lang="pl-PL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np</a:t>
            </a:r>
            <a:r>
              <a:rPr lang="pl-PL" sz="2800" dirty="0">
                <a:solidFill>
                  <a:schemeClr val="tx1"/>
                </a:solidFill>
                <a:latin typeface="Calibri" panose="020F0502020204030204" pitchFamily="34" charset="0"/>
              </a:rPr>
              <a:t>. lek powodujący pobudzenie organizmu przyjęty </a:t>
            </a:r>
            <a:r>
              <a:rPr lang="pl-PL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wieczorem może </a:t>
            </a:r>
            <a:r>
              <a:rPr lang="pl-PL" sz="2800" dirty="0">
                <a:solidFill>
                  <a:schemeClr val="tx1"/>
                </a:solidFill>
                <a:latin typeface="Calibri" panose="020F0502020204030204" pitchFamily="34" charset="0"/>
              </a:rPr>
              <a:t>utrudnić </a:t>
            </a:r>
            <a:r>
              <a:rPr lang="pl-PL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zasypianie,</a:t>
            </a:r>
          </a:p>
          <a:p>
            <a:pPr marL="484632" indent="-457200" algn="just">
              <a:buFont typeface="Arial" panose="020B0604020202020204" pitchFamily="34" charset="0"/>
              <a:buChar char="•"/>
            </a:pPr>
            <a:r>
              <a:rPr lang="pl-PL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należy zwrócić uwagę, </a:t>
            </a:r>
            <a:r>
              <a:rPr lang="pl-PL" sz="28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czy lek ma być przyjmowany przed</a:t>
            </a:r>
            <a:r>
              <a:rPr lang="pl-PL" sz="2800" b="1" dirty="0">
                <a:solidFill>
                  <a:srgbClr val="FF0000"/>
                </a:solidFill>
                <a:latin typeface="Calibri" panose="020F0502020204030204" pitchFamily="34" charset="0"/>
              </a:rPr>
              <a:t>, w trakcie </a:t>
            </a:r>
            <a:r>
              <a:rPr lang="pl-PL" sz="28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czy </a:t>
            </a:r>
            <a:r>
              <a:rPr lang="pl-PL" sz="2800" b="1" dirty="0">
                <a:solidFill>
                  <a:srgbClr val="FF0000"/>
                </a:solidFill>
                <a:latin typeface="Calibri" panose="020F0502020204030204" pitchFamily="34" charset="0"/>
              </a:rPr>
              <a:t>po jedzeniu</a:t>
            </a:r>
            <a:r>
              <a:rPr lang="pl-PL" sz="28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,</a:t>
            </a:r>
            <a:r>
              <a:rPr lang="pl-PL" sz="2800" dirty="0">
                <a:latin typeface="Calibri"/>
              </a:rPr>
              <a:t> </a:t>
            </a:r>
            <a:r>
              <a:rPr lang="pl-PL" sz="2800" dirty="0" smtClean="0">
                <a:solidFill>
                  <a:schemeClr val="tx1"/>
                </a:solidFill>
                <a:latin typeface="Calibri"/>
              </a:rPr>
              <a:t>- generalnie leki najlepiej zażywać </a:t>
            </a:r>
            <a:r>
              <a:rPr lang="pl-PL" sz="2800" dirty="0">
                <a:solidFill>
                  <a:schemeClr val="tx1"/>
                </a:solidFill>
                <a:latin typeface="Calibri"/>
              </a:rPr>
              <a:t>1 - 2 godz. przed lub po </a:t>
            </a:r>
            <a:r>
              <a:rPr lang="pl-PL" sz="2800" dirty="0" smtClean="0">
                <a:solidFill>
                  <a:schemeClr val="tx1"/>
                </a:solidFill>
                <a:latin typeface="Calibri"/>
              </a:rPr>
              <a:t>posiłku, chyba</a:t>
            </a:r>
            <a:r>
              <a:rPr lang="pl-PL" sz="2800" dirty="0">
                <a:solidFill>
                  <a:schemeClr val="tx1"/>
                </a:solidFill>
                <a:latin typeface="Calibri"/>
              </a:rPr>
              <a:t>, że lekarz </a:t>
            </a:r>
            <a:r>
              <a:rPr lang="pl-PL" sz="2800" dirty="0" smtClean="0">
                <a:solidFill>
                  <a:schemeClr val="tx1"/>
                </a:solidFill>
                <a:latin typeface="Calibri"/>
              </a:rPr>
              <a:t>zaleci inaczej,</a:t>
            </a:r>
          </a:p>
          <a:p>
            <a:pPr marL="484632" indent="-457200" algn="just">
              <a:buFont typeface="Arial" panose="020B0604020202020204" pitchFamily="34" charset="0"/>
              <a:buChar char="•"/>
            </a:pPr>
            <a:r>
              <a:rPr lang="pl-PL" sz="2800" dirty="0" smtClean="0">
                <a:solidFill>
                  <a:schemeClr val="tx1"/>
                </a:solidFill>
                <a:latin typeface="Calibri"/>
              </a:rPr>
              <a:t>należy uważać na możliwe </a:t>
            </a:r>
            <a:r>
              <a:rPr lang="pl-PL" sz="2800" b="1" dirty="0" smtClean="0">
                <a:solidFill>
                  <a:srgbClr val="FF0000"/>
                </a:solidFill>
                <a:latin typeface="Calibri"/>
              </a:rPr>
              <a:t>interakcje leków z </a:t>
            </a:r>
            <a:r>
              <a:rPr lang="pl-PL" sz="28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niektórymi produktami spożywczymi </a:t>
            </a:r>
            <a:r>
              <a:rPr lang="pl-PL" sz="2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-</a:t>
            </a:r>
            <a:r>
              <a:rPr lang="pl-PL" sz="28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pl-PL" sz="2800" dirty="0" smtClean="0">
                <a:solidFill>
                  <a:schemeClr val="tx1"/>
                </a:solidFill>
                <a:latin typeface="Calibri"/>
              </a:rPr>
              <a:t>wiele powikłań leczenia farmakologicznego związanych jest </a:t>
            </a:r>
            <a:r>
              <a:rPr lang="pl-PL" sz="2800" dirty="0">
                <a:solidFill>
                  <a:schemeClr val="tx1"/>
                </a:solidFill>
                <a:latin typeface="Calibri"/>
              </a:rPr>
              <a:t>z niekorzystnym </a:t>
            </a:r>
            <a:r>
              <a:rPr lang="pl-PL" sz="2800" dirty="0" smtClean="0">
                <a:solidFill>
                  <a:schemeClr val="tx1"/>
                </a:solidFill>
                <a:latin typeface="Calibri"/>
              </a:rPr>
              <a:t>działaniem żywności </a:t>
            </a:r>
            <a:r>
              <a:rPr lang="pl-PL" sz="2800" dirty="0">
                <a:solidFill>
                  <a:schemeClr val="tx1"/>
                </a:solidFill>
                <a:latin typeface="Calibri"/>
              </a:rPr>
              <a:t>na wchłanianie, </a:t>
            </a:r>
            <a:r>
              <a:rPr lang="pl-PL" sz="2800" dirty="0" smtClean="0">
                <a:solidFill>
                  <a:schemeClr val="tx1"/>
                </a:solidFill>
                <a:latin typeface="Calibri"/>
              </a:rPr>
              <a:t>metabolizm i </a:t>
            </a:r>
            <a:r>
              <a:rPr lang="pl-PL" sz="2800" dirty="0">
                <a:solidFill>
                  <a:schemeClr val="tx1"/>
                </a:solidFill>
                <a:latin typeface="Calibri"/>
              </a:rPr>
              <a:t>wydalanie leków z organizmu.</a:t>
            </a:r>
            <a:endParaRPr lang="pl-PL" sz="28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87783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115616" y="116632"/>
            <a:ext cx="7406640" cy="620830"/>
          </a:xfrm>
        </p:spPr>
        <p:txBody>
          <a:bodyPr>
            <a:normAutofit fontScale="90000"/>
          </a:bodyPr>
          <a:lstStyle/>
          <a:p>
            <a:pPr algn="ctr"/>
            <a:r>
              <a:rPr lang="pl-PL" altLang="pl-PL" sz="4400" b="1" dirty="0">
                <a:solidFill>
                  <a:srgbClr val="1F497D"/>
                </a:solidFill>
                <a:effectLst/>
                <a:latin typeface="Calibri" pitchFamily="34" charset="0"/>
              </a:rPr>
              <a:t>PRZYKŁAD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755576" y="826845"/>
            <a:ext cx="7848872" cy="5688632"/>
          </a:xfrm>
        </p:spPr>
        <p:txBody>
          <a:bodyPr>
            <a:noAutofit/>
          </a:bodyPr>
          <a:lstStyle/>
          <a:p>
            <a:pPr algn="just"/>
            <a:r>
              <a:rPr lang="pl-PL" sz="3000" i="1" dirty="0">
                <a:solidFill>
                  <a:schemeClr val="tx1"/>
                </a:solidFill>
                <a:latin typeface="Calibri"/>
              </a:rPr>
              <a:t>S</a:t>
            </a:r>
            <a:r>
              <a:rPr lang="pl-PL" sz="3000" i="1" dirty="0" smtClean="0">
                <a:solidFill>
                  <a:schemeClr val="tx1"/>
                </a:solidFill>
                <a:latin typeface="Calibri"/>
              </a:rPr>
              <a:t>kładniki </a:t>
            </a:r>
            <a:r>
              <a:rPr lang="pl-PL" sz="3000" b="1" i="1" dirty="0">
                <a:solidFill>
                  <a:srgbClr val="FF0000"/>
                </a:solidFill>
                <a:latin typeface="Calibri"/>
              </a:rPr>
              <a:t>soku </a:t>
            </a:r>
            <a:r>
              <a:rPr lang="pl-PL" sz="3000" b="1" i="1" dirty="0" smtClean="0">
                <a:solidFill>
                  <a:srgbClr val="FF0000"/>
                </a:solidFill>
                <a:latin typeface="Calibri"/>
              </a:rPr>
              <a:t>grejpfrutowego </a:t>
            </a:r>
            <a:r>
              <a:rPr lang="pl-PL" sz="3000" i="1" dirty="0" smtClean="0">
                <a:solidFill>
                  <a:schemeClr val="tx1"/>
                </a:solidFill>
                <a:latin typeface="Calibri"/>
              </a:rPr>
              <a:t>spowalniają metabolizm </a:t>
            </a:r>
            <a:r>
              <a:rPr lang="pl-PL" sz="3000" i="1" dirty="0">
                <a:solidFill>
                  <a:schemeClr val="tx1"/>
                </a:solidFill>
                <a:latin typeface="Calibri"/>
              </a:rPr>
              <a:t>wielu </a:t>
            </a:r>
            <a:r>
              <a:rPr lang="pl-PL" sz="3000" i="1" dirty="0" smtClean="0">
                <a:solidFill>
                  <a:schemeClr val="tx1"/>
                </a:solidFill>
                <a:latin typeface="Calibri"/>
              </a:rPr>
              <a:t>lekarstw, co </a:t>
            </a:r>
            <a:r>
              <a:rPr lang="pl-PL" sz="3000" i="1" dirty="0">
                <a:solidFill>
                  <a:schemeClr val="tx1"/>
                </a:solidFill>
                <a:latin typeface="Calibri"/>
              </a:rPr>
              <a:t>może </a:t>
            </a:r>
            <a:r>
              <a:rPr lang="pl-PL" sz="3000" i="1" dirty="0" smtClean="0">
                <a:solidFill>
                  <a:schemeClr val="tx1"/>
                </a:solidFill>
                <a:latin typeface="Calibri"/>
              </a:rPr>
              <a:t>skutkować niebezpiecznym podniesieniem się </a:t>
            </a:r>
            <a:r>
              <a:rPr lang="pl-PL" sz="3000" i="1" dirty="0">
                <a:solidFill>
                  <a:schemeClr val="tx1"/>
                </a:solidFill>
                <a:latin typeface="Calibri"/>
              </a:rPr>
              <a:t>poziomu leku w </a:t>
            </a:r>
            <a:r>
              <a:rPr lang="pl-PL" sz="3000" i="1" dirty="0" smtClean="0">
                <a:solidFill>
                  <a:schemeClr val="tx1"/>
                </a:solidFill>
                <a:latin typeface="Calibri"/>
              </a:rPr>
              <a:t>organizmie. Do </a:t>
            </a:r>
            <a:r>
              <a:rPr lang="pl-PL" sz="3000" i="1" dirty="0">
                <a:solidFill>
                  <a:schemeClr val="tx1"/>
                </a:solidFill>
                <a:latin typeface="Calibri"/>
              </a:rPr>
              <a:t>takich </a:t>
            </a:r>
            <a:r>
              <a:rPr lang="pl-PL" sz="3000" i="1" dirty="0" smtClean="0">
                <a:solidFill>
                  <a:schemeClr val="tx1"/>
                </a:solidFill>
                <a:latin typeface="Calibri"/>
              </a:rPr>
              <a:t>medykamentów </a:t>
            </a:r>
            <a:r>
              <a:rPr lang="pl-PL" sz="3000" i="1" dirty="0">
                <a:solidFill>
                  <a:schemeClr val="tx1"/>
                </a:solidFill>
                <a:latin typeface="Calibri"/>
              </a:rPr>
              <a:t>należą </a:t>
            </a:r>
            <a:r>
              <a:rPr lang="pl-PL" sz="3000" i="1" dirty="0" smtClean="0">
                <a:solidFill>
                  <a:schemeClr val="tx1"/>
                </a:solidFill>
                <a:latin typeface="Calibri"/>
              </a:rPr>
              <a:t>m.in. preparaty </a:t>
            </a:r>
            <a:r>
              <a:rPr lang="pl-PL" sz="3000" i="1" dirty="0">
                <a:solidFill>
                  <a:schemeClr val="tx1"/>
                </a:solidFill>
                <a:latin typeface="Calibri"/>
              </a:rPr>
              <a:t>kardiologiczne, </a:t>
            </a:r>
            <a:r>
              <a:rPr lang="pl-PL" sz="3000" i="1" dirty="0" smtClean="0">
                <a:solidFill>
                  <a:schemeClr val="tx1"/>
                </a:solidFill>
                <a:latin typeface="Calibri"/>
              </a:rPr>
              <a:t>leki obniżające poziom cholesterolu, </a:t>
            </a:r>
            <a:r>
              <a:rPr lang="pl-PL" sz="3000" i="1" dirty="0">
                <a:solidFill>
                  <a:schemeClr val="tx1"/>
                </a:solidFill>
                <a:latin typeface="Calibri"/>
              </a:rPr>
              <a:t>leki </a:t>
            </a:r>
            <a:r>
              <a:rPr lang="pl-PL" sz="3000" i="1" dirty="0" smtClean="0">
                <a:solidFill>
                  <a:schemeClr val="tx1"/>
                </a:solidFill>
                <a:latin typeface="Calibri"/>
              </a:rPr>
              <a:t>onkologiczne. </a:t>
            </a:r>
            <a:r>
              <a:rPr lang="pl-PL" sz="3000" i="1" dirty="0">
                <a:solidFill>
                  <a:schemeClr val="tx1"/>
                </a:solidFill>
                <a:latin typeface="Calibri"/>
              </a:rPr>
              <a:t>Skutkiem </a:t>
            </a:r>
            <a:r>
              <a:rPr lang="pl-PL" sz="3000" i="1" dirty="0" smtClean="0">
                <a:solidFill>
                  <a:schemeClr val="tx1"/>
                </a:solidFill>
                <a:latin typeface="Calibri"/>
              </a:rPr>
              <a:t>niekorzystnego działania soku grejpfrutowego w tej sytuacji może być np. krwawienia </a:t>
            </a:r>
            <a:r>
              <a:rPr lang="pl-PL" sz="3000" i="1" dirty="0">
                <a:solidFill>
                  <a:schemeClr val="tx1"/>
                </a:solidFill>
                <a:latin typeface="Calibri"/>
              </a:rPr>
              <a:t>z żołądka, zaburzenia rytmu </a:t>
            </a:r>
            <a:r>
              <a:rPr lang="pl-PL" sz="3000" i="1" dirty="0" smtClean="0">
                <a:solidFill>
                  <a:schemeClr val="tx1"/>
                </a:solidFill>
                <a:latin typeface="Calibri"/>
              </a:rPr>
              <a:t>serca, zakłócenia </a:t>
            </a:r>
            <a:r>
              <a:rPr lang="pl-PL" sz="3000" i="1" dirty="0">
                <a:solidFill>
                  <a:schemeClr val="tx1"/>
                </a:solidFill>
                <a:latin typeface="Calibri"/>
              </a:rPr>
              <a:t>oddechowe, </a:t>
            </a:r>
            <a:r>
              <a:rPr lang="pl-PL" sz="3000" i="1" dirty="0" smtClean="0">
                <a:solidFill>
                  <a:schemeClr val="tx1"/>
                </a:solidFill>
                <a:latin typeface="Calibri"/>
              </a:rPr>
              <a:t>uszkodzenia nerek </a:t>
            </a:r>
            <a:r>
              <a:rPr lang="pl-PL" sz="3000" i="1" dirty="0">
                <a:solidFill>
                  <a:schemeClr val="tx1"/>
                </a:solidFill>
                <a:latin typeface="Calibri"/>
              </a:rPr>
              <a:t>a </a:t>
            </a:r>
            <a:r>
              <a:rPr lang="pl-PL" sz="3000" i="1" dirty="0" smtClean="0">
                <a:solidFill>
                  <a:schemeClr val="tx1"/>
                </a:solidFill>
                <a:latin typeface="Calibri"/>
              </a:rPr>
              <a:t>w skrajnych przypadkach nawet </a:t>
            </a:r>
            <a:r>
              <a:rPr lang="pl-PL" sz="3000" i="1" dirty="0">
                <a:solidFill>
                  <a:schemeClr val="tx1"/>
                </a:solidFill>
                <a:latin typeface="Calibri"/>
              </a:rPr>
              <a:t>zgon.</a:t>
            </a:r>
            <a:endParaRPr lang="pl-PL" sz="3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5451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99592" y="188640"/>
            <a:ext cx="7406640" cy="692838"/>
          </a:xfrm>
        </p:spPr>
        <p:txBody>
          <a:bodyPr/>
          <a:lstStyle/>
          <a:p>
            <a:pPr algn="ctr"/>
            <a:r>
              <a:rPr lang="pl-PL" sz="3200" b="1" dirty="0">
                <a:solidFill>
                  <a:srgbClr val="1F497D"/>
                </a:solidFill>
                <a:effectLst/>
                <a:latin typeface="Calibri" pitchFamily="34" charset="0"/>
              </a:rPr>
              <a:t>ZAŻYWANIE LEKÓW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11560" y="938472"/>
            <a:ext cx="7992888" cy="5472608"/>
          </a:xfrm>
        </p:spPr>
        <p:txBody>
          <a:bodyPr>
            <a:normAutofit fontScale="92500"/>
          </a:bodyPr>
          <a:lstStyle/>
          <a:p>
            <a:pPr marL="365125" lvl="0" indent="-255588" algn="just" eaLnBrk="0" fontAlgn="base" hangingPunct="0">
              <a:spcBef>
                <a:spcPts val="300"/>
              </a:spcBef>
              <a:spcAft>
                <a:spcPct val="0"/>
              </a:spcAft>
              <a:buSzTx/>
              <a:buFont typeface="Georgia" pitchFamily="18" charset="0"/>
              <a:buChar char="•"/>
              <a:defRPr/>
            </a:pPr>
            <a:r>
              <a:rPr lang="pl-PL" altLang="pl-PL" sz="2800" dirty="0">
                <a:solidFill>
                  <a:schemeClr val="tx1"/>
                </a:solidFill>
                <a:latin typeface="Calibri" panose="020F0502020204030204" pitchFamily="34" charset="0"/>
              </a:rPr>
              <a:t>z</a:t>
            </a:r>
            <a:r>
              <a:rPr lang="pl-PL" altLang="pl-PL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ażywając leki należy popijać je wodą,</a:t>
            </a:r>
          </a:p>
          <a:p>
            <a:pPr marL="365125" lvl="0" indent="-255588" algn="just" eaLnBrk="0" fontAlgn="base" hangingPunct="0">
              <a:spcBef>
                <a:spcPts val="300"/>
              </a:spcBef>
              <a:spcAft>
                <a:spcPct val="0"/>
              </a:spcAft>
              <a:buSzTx/>
              <a:buFont typeface="Georgia" pitchFamily="18" charset="0"/>
              <a:buChar char="•"/>
              <a:defRPr/>
            </a:pPr>
            <a:r>
              <a:rPr lang="pl-PL" sz="2800" dirty="0">
                <a:solidFill>
                  <a:schemeClr val="tx1"/>
                </a:solidFill>
                <a:latin typeface="Calibri" panose="020F0502020204030204" pitchFamily="34" charset="0"/>
              </a:rPr>
              <a:t>nie </a:t>
            </a:r>
            <a:r>
              <a:rPr lang="pl-PL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powinno stosować się </a:t>
            </a:r>
            <a:r>
              <a:rPr lang="pl-PL" sz="2800" dirty="0">
                <a:solidFill>
                  <a:schemeClr val="tx1"/>
                </a:solidFill>
                <a:latin typeface="Calibri" panose="020F0502020204030204" pitchFamily="34" charset="0"/>
              </a:rPr>
              <a:t>gorących napojów do rozpuszczenia </a:t>
            </a:r>
            <a:r>
              <a:rPr lang="pl-PL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leku,</a:t>
            </a:r>
          </a:p>
          <a:p>
            <a:pPr marL="365125" lvl="0" indent="-255588" algn="just" eaLnBrk="0" fontAlgn="base" hangingPunct="0">
              <a:spcBef>
                <a:spcPts val="300"/>
              </a:spcBef>
              <a:spcAft>
                <a:spcPct val="0"/>
              </a:spcAft>
              <a:buSzTx/>
              <a:buFont typeface="Georgia" pitchFamily="18" charset="0"/>
              <a:buChar char="•"/>
              <a:defRPr/>
            </a:pPr>
            <a:r>
              <a:rPr lang="pl-PL" sz="2800" dirty="0">
                <a:solidFill>
                  <a:schemeClr val="tx1"/>
                </a:solidFill>
                <a:latin typeface="Calibri" panose="020F0502020204030204" pitchFamily="34" charset="0"/>
              </a:rPr>
              <a:t>n</a:t>
            </a:r>
            <a:r>
              <a:rPr lang="pl-PL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ie należy przyjmować preparatów witaminowo -</a:t>
            </a:r>
            <a:r>
              <a:rPr lang="pl-PL" sz="2800" dirty="0">
                <a:solidFill>
                  <a:schemeClr val="tx1"/>
                </a:solidFill>
                <a:latin typeface="Calibri" panose="020F0502020204030204" pitchFamily="34" charset="0"/>
              </a:rPr>
              <a:t>mineralnych </a:t>
            </a:r>
            <a:r>
              <a:rPr lang="pl-PL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w </a:t>
            </a:r>
            <a:r>
              <a:rPr lang="pl-PL" sz="2800" dirty="0">
                <a:solidFill>
                  <a:schemeClr val="tx1"/>
                </a:solidFill>
                <a:latin typeface="Calibri" panose="020F0502020204030204" pitchFamily="34" charset="0"/>
              </a:rPr>
              <a:t>tym samym </a:t>
            </a:r>
            <a:r>
              <a:rPr lang="pl-PL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czasie, co leki,</a:t>
            </a:r>
          </a:p>
          <a:p>
            <a:pPr marL="365125" lvl="0" indent="-255588" algn="just" eaLnBrk="0" fontAlgn="base" hangingPunct="0">
              <a:spcBef>
                <a:spcPts val="300"/>
              </a:spcBef>
              <a:spcAft>
                <a:spcPct val="0"/>
              </a:spcAft>
              <a:buSzTx/>
              <a:buFont typeface="Georgia" pitchFamily="18" charset="0"/>
              <a:buChar char="•"/>
              <a:defRPr/>
            </a:pPr>
            <a:r>
              <a:rPr lang="pl-PL" sz="2800" dirty="0">
                <a:solidFill>
                  <a:schemeClr val="tx1"/>
                </a:solidFill>
                <a:latin typeface="Calibri" panose="020F0502020204030204" pitchFamily="34" charset="0"/>
              </a:rPr>
              <a:t>n</a:t>
            </a:r>
            <a:r>
              <a:rPr lang="pl-PL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igdy nie wolno łączyć zażywania leków ze spożywaniem  napojów alkoholowych,</a:t>
            </a:r>
          </a:p>
          <a:p>
            <a:pPr marL="365125" lvl="0" indent="-255588" algn="just" eaLnBrk="0" fontAlgn="base" hangingPunct="0">
              <a:spcBef>
                <a:spcPts val="300"/>
              </a:spcBef>
              <a:spcAft>
                <a:spcPct val="0"/>
              </a:spcAft>
              <a:buSzTx/>
              <a:buFont typeface="Georgia" pitchFamily="18" charset="0"/>
              <a:buChar char="•"/>
              <a:defRPr/>
            </a:pPr>
            <a:r>
              <a:rPr lang="pl-PL" sz="2800" dirty="0">
                <a:solidFill>
                  <a:schemeClr val="tx1"/>
                </a:solidFill>
                <a:latin typeface="Calibri" panose="020F0502020204030204" pitchFamily="34" charset="0"/>
              </a:rPr>
              <a:t>n</a:t>
            </a:r>
            <a:r>
              <a:rPr lang="pl-PL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igdy </a:t>
            </a:r>
            <a:r>
              <a:rPr lang="pl-PL" sz="2800" dirty="0">
                <a:solidFill>
                  <a:schemeClr val="tx1"/>
                </a:solidFill>
                <a:latin typeface="Calibri" panose="020F0502020204030204" pitchFamily="34" charset="0"/>
              </a:rPr>
              <a:t>nie </a:t>
            </a:r>
            <a:r>
              <a:rPr lang="pl-PL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należy kupować </a:t>
            </a:r>
            <a:r>
              <a:rPr lang="pl-PL" sz="2800" dirty="0">
                <a:solidFill>
                  <a:schemeClr val="tx1"/>
                </a:solidFill>
                <a:latin typeface="Calibri" panose="020F0502020204030204" pitchFamily="34" charset="0"/>
              </a:rPr>
              <a:t>leków </a:t>
            </a:r>
            <a:r>
              <a:rPr lang="pl-PL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poza apteką (np. na targu, giełdzie) </a:t>
            </a:r>
            <a:r>
              <a:rPr lang="pl-PL" sz="2800" dirty="0">
                <a:solidFill>
                  <a:schemeClr val="tx1"/>
                </a:solidFill>
                <a:latin typeface="Calibri" panose="020F0502020204030204" pitchFamily="34" charset="0"/>
              </a:rPr>
              <a:t>nawet, jeśli </a:t>
            </a:r>
            <a:r>
              <a:rPr lang="pl-PL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maja atrakcyjną cenę (nigdy </a:t>
            </a:r>
            <a:r>
              <a:rPr lang="pl-PL" sz="2800" dirty="0">
                <a:solidFill>
                  <a:schemeClr val="tx1"/>
                </a:solidFill>
                <a:latin typeface="Calibri" panose="020F0502020204030204" pitchFamily="34" charset="0"/>
              </a:rPr>
              <a:t>nie </a:t>
            </a:r>
            <a:r>
              <a:rPr lang="pl-PL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możemy być pewni, czy jest </a:t>
            </a:r>
            <a:r>
              <a:rPr lang="pl-PL" sz="2800" dirty="0">
                <a:solidFill>
                  <a:schemeClr val="tx1"/>
                </a:solidFill>
                <a:latin typeface="Calibri" panose="020F0502020204030204" pitchFamily="34" charset="0"/>
              </a:rPr>
              <a:t>to ten sam </a:t>
            </a:r>
            <a:r>
              <a:rPr lang="pl-PL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lek),</a:t>
            </a:r>
          </a:p>
          <a:p>
            <a:pPr marL="365125" lvl="0" indent="-255588" algn="just" eaLnBrk="0" fontAlgn="base" hangingPunct="0">
              <a:spcBef>
                <a:spcPts val="300"/>
              </a:spcBef>
              <a:spcAft>
                <a:spcPct val="0"/>
              </a:spcAft>
              <a:buSzTx/>
              <a:buFont typeface="Georgia" pitchFamily="18" charset="0"/>
              <a:buChar char="•"/>
              <a:defRPr/>
            </a:pPr>
            <a:r>
              <a:rPr lang="pl-PL" sz="2800" dirty="0">
                <a:solidFill>
                  <a:schemeClr val="tx1"/>
                </a:solidFill>
                <a:latin typeface="Calibri" panose="020F0502020204030204" pitchFamily="34" charset="0"/>
              </a:rPr>
              <a:t>j</a:t>
            </a:r>
            <a:r>
              <a:rPr lang="pl-PL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eżeli cena zaleconego przez lekarza leku jest wysoka  warto  zapytać </a:t>
            </a:r>
            <a:r>
              <a:rPr lang="pl-PL" sz="2800" dirty="0">
                <a:solidFill>
                  <a:schemeClr val="tx1"/>
                </a:solidFill>
                <a:latin typeface="Calibri" panose="020F0502020204030204" pitchFamily="34" charset="0"/>
              </a:rPr>
              <a:t>farmaceutę o jego </a:t>
            </a:r>
            <a:r>
              <a:rPr lang="pl-PL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tańszy odpowiednik</a:t>
            </a:r>
            <a:r>
              <a:rPr lang="pl-PL" sz="2800" dirty="0">
                <a:solidFill>
                  <a:schemeClr val="tx1"/>
                </a:solidFill>
                <a:latin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814951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043608" y="188640"/>
            <a:ext cx="7406640" cy="692838"/>
          </a:xfrm>
        </p:spPr>
        <p:txBody>
          <a:bodyPr/>
          <a:lstStyle/>
          <a:p>
            <a:pPr algn="ctr"/>
            <a:r>
              <a:rPr lang="pl-PL" sz="3200" b="1" dirty="0">
                <a:solidFill>
                  <a:srgbClr val="1F497D"/>
                </a:solidFill>
                <a:effectLst/>
                <a:latin typeface="Calibri" pitchFamily="34" charset="0"/>
              </a:rPr>
              <a:t>POLIPRAGMAZJA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11560" y="1066869"/>
            <a:ext cx="7848872" cy="5472608"/>
          </a:xfrm>
        </p:spPr>
        <p:txBody>
          <a:bodyPr>
            <a:normAutofit/>
          </a:bodyPr>
          <a:lstStyle/>
          <a:p>
            <a:pPr marL="109537" lvl="0" algn="just" eaLnBrk="0" fontAlgn="base" hangingPunct="0">
              <a:spcBef>
                <a:spcPts val="300"/>
              </a:spcBef>
              <a:spcAft>
                <a:spcPct val="0"/>
              </a:spcAft>
              <a:buSzTx/>
              <a:defRPr/>
            </a:pPr>
            <a:r>
              <a:rPr lang="pl-PL" sz="3600" b="1" dirty="0" err="1">
                <a:solidFill>
                  <a:schemeClr val="tx1"/>
                </a:solidFill>
                <a:latin typeface="Calibri" panose="020F0502020204030204" pitchFamily="34" charset="0"/>
              </a:rPr>
              <a:t>Polipragmazja</a:t>
            </a:r>
            <a:r>
              <a:rPr lang="pl-PL" sz="3600" dirty="0">
                <a:solidFill>
                  <a:schemeClr val="tx1"/>
                </a:solidFill>
                <a:latin typeface="Calibri" panose="020F0502020204030204" pitchFamily="34" charset="0"/>
              </a:rPr>
              <a:t> – </a:t>
            </a:r>
            <a:r>
              <a:rPr lang="pl-PL" sz="3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to termin </a:t>
            </a:r>
            <a:r>
              <a:rPr lang="pl-PL" sz="3600" dirty="0">
                <a:solidFill>
                  <a:schemeClr val="tx1"/>
                </a:solidFill>
                <a:latin typeface="Calibri" panose="020F0502020204030204" pitchFamily="34" charset="0"/>
              </a:rPr>
              <a:t>medyczny określający sytuację, w której chory przyjmuje więcej niż kilka leków jednocześnie. Jest to jeden z częstszych błędów w leczeniu, prowadzący m.in. do znacznego zwiększenia występowania niezamierzonych </a:t>
            </a:r>
            <a:r>
              <a:rPr lang="pl-PL" sz="3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interakcji lek – lek </a:t>
            </a:r>
            <a:r>
              <a:rPr lang="pl-PL" sz="3600" dirty="0">
                <a:solidFill>
                  <a:schemeClr val="tx1"/>
                </a:solidFill>
                <a:latin typeface="Calibri" panose="020F0502020204030204" pitchFamily="34" charset="0"/>
              </a:rPr>
              <a:t>lub </a:t>
            </a:r>
            <a:r>
              <a:rPr lang="pl-PL" sz="3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lek – pożywienie</a:t>
            </a:r>
            <a:r>
              <a:rPr lang="pl-PL" sz="3600" dirty="0">
                <a:solidFill>
                  <a:schemeClr val="tx1"/>
                </a:solidFill>
                <a:latin typeface="Calibri" panose="020F0502020204030204" pitchFamily="34" charset="0"/>
              </a:rPr>
              <a:t>. </a:t>
            </a:r>
            <a:endParaRPr lang="pl-PL" sz="36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97748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971600" y="188640"/>
            <a:ext cx="7406640" cy="692838"/>
          </a:xfrm>
        </p:spPr>
        <p:txBody>
          <a:bodyPr/>
          <a:lstStyle/>
          <a:p>
            <a:pPr algn="ctr"/>
            <a:r>
              <a:rPr lang="pl-PL" sz="3200" b="1" dirty="0">
                <a:solidFill>
                  <a:srgbClr val="1F497D"/>
                </a:solidFill>
                <a:effectLst/>
                <a:latin typeface="Calibri" pitchFamily="34" charset="0"/>
              </a:rPr>
              <a:t>POLIPRAGMAZJA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11560" y="1057725"/>
            <a:ext cx="7956884" cy="5472608"/>
          </a:xfrm>
        </p:spPr>
        <p:txBody>
          <a:bodyPr>
            <a:normAutofit lnSpcReduction="10000"/>
          </a:bodyPr>
          <a:lstStyle/>
          <a:p>
            <a:pPr marL="109537" lvl="0" algn="just" eaLnBrk="0" fontAlgn="base" hangingPunct="0">
              <a:spcBef>
                <a:spcPts val="300"/>
              </a:spcBef>
              <a:spcAft>
                <a:spcPct val="0"/>
              </a:spcAft>
              <a:buSzTx/>
              <a:defRPr/>
            </a:pPr>
            <a:r>
              <a:rPr lang="pl-PL" sz="3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Aby tych niekorzystnych skutków uniknąć </a:t>
            </a:r>
            <a:r>
              <a:rPr lang="pl-PL" sz="36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zaleca się:</a:t>
            </a:r>
          </a:p>
          <a:p>
            <a:pPr marL="681037" lvl="0" indent="-571500" algn="just" eaLnBrk="0" fontAlgn="base" hangingPunct="0">
              <a:spcBef>
                <a:spcPts val="300"/>
              </a:spcBef>
              <a:spcAft>
                <a:spcPct val="0"/>
              </a:spcAft>
              <a:buSzTx/>
              <a:buFont typeface="Arial" panose="020B0604020202020204" pitchFamily="34" charset="0"/>
              <a:buChar char="•"/>
              <a:defRPr/>
            </a:pPr>
            <a:r>
              <a:rPr lang="pl-PL" sz="3600" dirty="0">
                <a:solidFill>
                  <a:schemeClr val="tx1"/>
                </a:solidFill>
                <a:latin typeface="Calibri" panose="020F0502020204030204" pitchFamily="34" charset="0"/>
              </a:rPr>
              <a:t>ś</a:t>
            </a:r>
            <a:r>
              <a:rPr lang="pl-PL" sz="3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cisłe konsultowanie z lekarzem sytuacji, w których konieczne jest łączne zażywanie różnych leków,</a:t>
            </a:r>
          </a:p>
          <a:p>
            <a:pPr marL="681037" lvl="0" indent="-571500" algn="just" eaLnBrk="0" fontAlgn="base" hangingPunct="0">
              <a:spcBef>
                <a:spcPts val="300"/>
              </a:spcBef>
              <a:spcAft>
                <a:spcPct val="0"/>
              </a:spcAft>
              <a:buSzTx/>
              <a:buFont typeface="Arial" panose="020B0604020202020204" pitchFamily="34" charset="0"/>
              <a:buChar char="•"/>
              <a:defRPr/>
            </a:pPr>
            <a:r>
              <a:rPr lang="pl-PL" sz="3600" dirty="0">
                <a:solidFill>
                  <a:schemeClr val="tx1"/>
                </a:solidFill>
                <a:latin typeface="Calibri" panose="020F0502020204030204" pitchFamily="34" charset="0"/>
              </a:rPr>
              <a:t>w</a:t>
            </a:r>
            <a:r>
              <a:rPr lang="pl-PL" sz="3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przypadku leków kupowanych </a:t>
            </a:r>
            <a:r>
              <a:rPr lang="pl-PL" sz="3600" dirty="0">
                <a:solidFill>
                  <a:schemeClr val="tx1"/>
                </a:solidFill>
                <a:latin typeface="Calibri" panose="020F0502020204030204" pitchFamily="34" charset="0"/>
              </a:rPr>
              <a:t>bez recepty w aptece </a:t>
            </a:r>
            <a:r>
              <a:rPr lang="pl-PL" sz="3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skonsultowanie z farmaceutą, czy i z jakimi lekami można kupowany specyfik bezpiecznie łączyć.</a:t>
            </a:r>
            <a:endParaRPr lang="pl-PL" sz="36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08274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043608" y="116632"/>
            <a:ext cx="7406640" cy="692838"/>
          </a:xfrm>
        </p:spPr>
        <p:txBody>
          <a:bodyPr>
            <a:normAutofit/>
          </a:bodyPr>
          <a:lstStyle/>
          <a:p>
            <a:pPr algn="ctr"/>
            <a:r>
              <a:rPr lang="pl-PL" sz="3200" b="1" dirty="0" smtClean="0">
                <a:solidFill>
                  <a:srgbClr val="1F497D"/>
                </a:solidFill>
                <a:effectLst/>
                <a:latin typeface="Calibri" pitchFamily="34" charset="0"/>
              </a:rPr>
              <a:t>WARTO WIEDZIEĆ !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755576" y="1052736"/>
            <a:ext cx="7956884" cy="5472608"/>
          </a:xfrm>
        </p:spPr>
        <p:txBody>
          <a:bodyPr>
            <a:normAutofit fontScale="92500"/>
          </a:bodyPr>
          <a:lstStyle/>
          <a:p>
            <a:pPr marL="681037" lvl="0" indent="-571500" eaLnBrk="0" fontAlgn="base" hangingPunct="0">
              <a:spcBef>
                <a:spcPts val="300"/>
              </a:spcBef>
              <a:spcAft>
                <a:spcPct val="0"/>
              </a:spcAft>
              <a:buSzTx/>
              <a:buFont typeface="Arial" panose="020B0604020202020204" pitchFamily="34" charset="0"/>
              <a:buChar char="•"/>
              <a:defRPr/>
            </a:pPr>
            <a:r>
              <a:rPr lang="pl-PL" sz="3600" dirty="0">
                <a:solidFill>
                  <a:schemeClr val="tx1"/>
                </a:solidFill>
                <a:latin typeface="Calibri" panose="020F0502020204030204" pitchFamily="34" charset="0"/>
              </a:rPr>
              <a:t>n</a:t>
            </a:r>
            <a:r>
              <a:rPr lang="pl-PL" sz="3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a stronie internetowej</a:t>
            </a:r>
            <a:endParaRPr lang="pl-PL" sz="36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109537" lvl="0" algn="ctr" eaLnBrk="0" fontAlgn="base" hangingPunct="0">
              <a:spcBef>
                <a:spcPts val="300"/>
              </a:spcBef>
              <a:spcAft>
                <a:spcPct val="0"/>
              </a:spcAft>
              <a:buSzTx/>
              <a:defRPr/>
            </a:pPr>
            <a:r>
              <a:rPr lang="pl-PL" sz="4400" b="1" dirty="0" smtClean="0">
                <a:solidFill>
                  <a:schemeClr val="tx1"/>
                </a:solidFill>
                <a:latin typeface="Calibri" panose="020F0502020204030204" pitchFamily="34" charset="0"/>
                <a:hlinkClick r:id="rId2"/>
              </a:rPr>
              <a:t>www.ktomalek.pl</a:t>
            </a:r>
            <a:endParaRPr lang="pl-PL" sz="44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109537" lvl="0" algn="just" eaLnBrk="0" fontAlgn="base" hangingPunct="0">
              <a:spcBef>
                <a:spcPts val="300"/>
              </a:spcBef>
              <a:spcAft>
                <a:spcPct val="0"/>
              </a:spcAft>
              <a:buSzTx/>
              <a:defRPr/>
            </a:pPr>
            <a:r>
              <a:rPr lang="pl-PL" sz="3600" dirty="0">
                <a:solidFill>
                  <a:schemeClr val="tx1"/>
                </a:solidFill>
                <a:latin typeface="Calibri" panose="020F0502020204030204" pitchFamily="34" charset="0"/>
              </a:rPr>
              <a:t>m</a:t>
            </a:r>
            <a:r>
              <a:rPr lang="pl-PL" sz="3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ożna w prosty, szybki i bezpieczny sposób sprawdzić, która najbliższa apteka dysponuje interesującym nas lekiem. Ww. aplikację </a:t>
            </a:r>
            <a:r>
              <a:rPr lang="pl-PL" sz="36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można również zainstalować na smartfonie.</a:t>
            </a:r>
          </a:p>
          <a:p>
            <a:pPr marL="681037" lvl="0" indent="-571500" algn="just" eaLnBrk="0" fontAlgn="base" hangingPunct="0">
              <a:spcBef>
                <a:spcPts val="300"/>
              </a:spcBef>
              <a:spcAft>
                <a:spcPct val="0"/>
              </a:spcAft>
              <a:buSzTx/>
              <a:buFont typeface="Arial" panose="020B0604020202020204" pitchFamily="34" charset="0"/>
              <a:buChar char="•"/>
              <a:defRPr/>
            </a:pPr>
            <a:r>
              <a:rPr lang="pl-PL" sz="3600" dirty="0">
                <a:solidFill>
                  <a:schemeClr val="tx1"/>
                </a:solidFill>
                <a:latin typeface="Calibri" panose="020F0502020204030204" pitchFamily="34" charset="0"/>
              </a:rPr>
              <a:t>k</a:t>
            </a:r>
            <a:r>
              <a:rPr lang="pl-PL" sz="3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orzystając z tego narzędzia unikniemy chodzenia „od apteki do apteki” w poszukiwaniu potrzebnego lekarstwa.</a:t>
            </a:r>
            <a:endParaRPr lang="pl-PL" sz="36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87626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ierownictwo">
  <a:themeElements>
    <a:clrScheme name="Kierownictw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Kierownictw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ierownictw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247</TotalTime>
  <Words>543</Words>
  <Application>Microsoft Office PowerPoint</Application>
  <PresentationFormat>Pokaz na ekranie (4:3)</PresentationFormat>
  <Paragraphs>36</Paragraphs>
  <Slides>10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1" baseType="lpstr">
      <vt:lpstr>Kierownictwo</vt:lpstr>
      <vt:lpstr>Prezentacja programu PowerPoint</vt:lpstr>
      <vt:lpstr>NAJCZĘŚCIEJ POPEŁNIANE BŁĘDY</vt:lpstr>
      <vt:lpstr>PRZECHOWYWANIE LEKÓW</vt:lpstr>
      <vt:lpstr>ZAŻYWANIE LEKÓW</vt:lpstr>
      <vt:lpstr>PRZYKŁAD</vt:lpstr>
      <vt:lpstr>ZAŻYWANIE LEKÓW</vt:lpstr>
      <vt:lpstr>POLIPRAGMAZJA</vt:lpstr>
      <vt:lpstr>POLIPRAGMAZJA</vt:lpstr>
      <vt:lpstr>WARTO WIEDZIEĆ !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OFSUTW</dc:creator>
  <cp:lastModifiedBy>Dell</cp:lastModifiedBy>
  <cp:revision>19</cp:revision>
  <dcterms:created xsi:type="dcterms:W3CDTF">2019-07-09T12:39:52Z</dcterms:created>
  <dcterms:modified xsi:type="dcterms:W3CDTF">2021-06-27T07:18:24Z</dcterms:modified>
</cp:coreProperties>
</file>